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43" d="100"/>
          <a:sy n="43" d="100"/>
        </p:scale>
        <p:origin x="-84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image" Target="../media/image4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1.png"/><Relationship Id="rId1" Type="http://schemas.openxmlformats.org/officeDocument/2006/relationships/image" Target="../media/image71.png"/><Relationship Id="rId5" Type="http://schemas.openxmlformats.org/officeDocument/2006/relationships/image" Target="../media/image111.png"/><Relationship Id="rId4" Type="http://schemas.openxmlformats.org/officeDocument/2006/relationships/image" Target="../media/image10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DE1B9C-DC51-4978-944F-7023B16F0E99}" type="doc">
      <dgm:prSet loTypeId="urn:microsoft.com/office/officeart/2005/8/layout/vList3#1" loCatId="list" qsTypeId="urn:microsoft.com/office/officeart/2005/8/quickstyle/simple1" qsCatId="simple" csTypeId="urn:microsoft.com/office/officeart/2005/8/colors/accent1_3" csCatId="accent1" phldr="1"/>
      <dgm:spPr/>
    </dgm:pt>
    <dgm:pt modelId="{F77503DA-88D9-4BDA-A65F-1C93DD11A2D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+mj-lt"/>
            </a:rPr>
            <a:t>Особенности оценки личностных,  </a:t>
          </a:r>
          <a:r>
            <a:rPr lang="ru-RU" sz="1800" b="1" dirty="0" err="1" smtClean="0">
              <a:solidFill>
                <a:schemeClr val="tx1"/>
              </a:solidFill>
              <a:latin typeface="+mj-lt"/>
            </a:rPr>
            <a:t>метапредметных</a:t>
          </a:r>
          <a:r>
            <a:rPr lang="ru-RU" sz="1800" b="1" dirty="0" smtClean="0">
              <a:solidFill>
                <a:schemeClr val="tx1"/>
              </a:solidFill>
              <a:latin typeface="+mj-lt"/>
            </a:rPr>
            <a:t> и предметных результатов :  что оценивается,  по каким критериям  и показателям, с помощью каких средств</a:t>
          </a:r>
          <a:endParaRPr lang="ru-RU" sz="1800" b="1" dirty="0">
            <a:solidFill>
              <a:schemeClr val="tx1"/>
            </a:solidFill>
          </a:endParaRPr>
        </a:p>
      </dgm:t>
    </dgm:pt>
    <dgm:pt modelId="{634314E5-E121-43E1-BBE0-AA02C2F8CC64}" type="parTrans" cxnId="{089BB7B9-0178-4D1F-8A66-212A8BA32CD9}">
      <dgm:prSet/>
      <dgm:spPr/>
      <dgm:t>
        <a:bodyPr/>
        <a:lstStyle/>
        <a:p>
          <a:endParaRPr lang="ru-RU"/>
        </a:p>
      </dgm:t>
    </dgm:pt>
    <dgm:pt modelId="{E29ECC05-B5DA-43B9-99B6-305B6F915EA7}" type="sibTrans" cxnId="{089BB7B9-0178-4D1F-8A66-212A8BA32CD9}">
      <dgm:prSet/>
      <dgm:spPr/>
      <dgm:t>
        <a:bodyPr/>
        <a:lstStyle/>
        <a:p>
          <a:endParaRPr lang="ru-RU"/>
        </a:p>
      </dgm:t>
    </dgm:pt>
    <dgm:pt modelId="{644C5267-C514-4F51-BFFD-94C62A88C3A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+mj-lt"/>
            </a:rPr>
            <a:t>Описание внутренней системы оценки, включая  описание организации и содержания промежуточной аттестации обучающихся  в рамках урочной и внеурочной деятельности,  текущего контроля успеваемости по учебным предметам, оценки </a:t>
          </a:r>
          <a:r>
            <a:rPr lang="ru-RU" sz="1600" b="1" dirty="0" err="1" smtClean="0">
              <a:solidFill>
                <a:schemeClr val="tx1"/>
              </a:solidFill>
              <a:latin typeface="+mj-lt"/>
            </a:rPr>
            <a:t>учебно</a:t>
          </a:r>
          <a:r>
            <a:rPr lang="ru-RU" sz="1600" b="1" dirty="0" smtClean="0">
              <a:solidFill>
                <a:schemeClr val="tx1"/>
              </a:solidFill>
              <a:latin typeface="+mj-lt"/>
            </a:rPr>
            <a:t> – исследовательской и проектной деятельности</a:t>
          </a:r>
          <a:endParaRPr lang="ru-RU" sz="1600" dirty="0">
            <a:solidFill>
              <a:schemeClr val="tx1"/>
            </a:solidFill>
          </a:endParaRPr>
        </a:p>
      </dgm:t>
    </dgm:pt>
    <dgm:pt modelId="{D664DFB6-9741-4B22-82BC-E6A617BB0FBA}" type="parTrans" cxnId="{D05A2C61-F240-45E2-B0C8-0850FC5E38F1}">
      <dgm:prSet/>
      <dgm:spPr/>
      <dgm:t>
        <a:bodyPr/>
        <a:lstStyle/>
        <a:p>
          <a:endParaRPr lang="ru-RU"/>
        </a:p>
      </dgm:t>
    </dgm:pt>
    <dgm:pt modelId="{D2090B24-4D52-4755-AA61-E6DF2AA10189}" type="sibTrans" cxnId="{D05A2C61-F240-45E2-B0C8-0850FC5E38F1}">
      <dgm:prSet/>
      <dgm:spPr/>
      <dgm:t>
        <a:bodyPr/>
        <a:lstStyle/>
        <a:p>
          <a:endParaRPr lang="ru-RU"/>
        </a:p>
      </dgm:t>
    </dgm:pt>
    <dgm:pt modelId="{7DBEDE59-95BD-42CD-8982-748B833A068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+mj-lt"/>
            </a:rPr>
            <a:t>Описание оценки динамики индивидуальных достижений  освоения образовательной программы</a:t>
          </a:r>
        </a:p>
        <a:p>
          <a:pPr defTabSz="800100">
            <a:lnSpc>
              <a:spcPct val="90000"/>
            </a:lnSpc>
            <a:spcBef>
              <a:spcPct val="0"/>
            </a:spcBef>
          </a:pPr>
          <a:endParaRPr lang="ru-RU" sz="1600" dirty="0"/>
        </a:p>
      </dgm:t>
    </dgm:pt>
    <dgm:pt modelId="{2C8390AF-57D8-4E24-962B-4CD9344DF264}" type="parTrans" cxnId="{AC987B68-5C98-45BD-8373-61C107095154}">
      <dgm:prSet/>
      <dgm:spPr/>
      <dgm:t>
        <a:bodyPr/>
        <a:lstStyle/>
        <a:p>
          <a:endParaRPr lang="ru-RU"/>
        </a:p>
      </dgm:t>
    </dgm:pt>
    <dgm:pt modelId="{85D4A0A6-ECEB-4619-B4F2-0F6DE23D051E}" type="sibTrans" cxnId="{AC987B68-5C98-45BD-8373-61C107095154}">
      <dgm:prSet/>
      <dgm:spPr/>
      <dgm:t>
        <a:bodyPr/>
        <a:lstStyle/>
        <a:p>
          <a:endParaRPr lang="ru-RU"/>
        </a:p>
      </dgm:t>
    </dgm:pt>
    <dgm:pt modelId="{3A516127-B685-45D2-83A7-C4CB0EA140BD}" type="pres">
      <dgm:prSet presAssocID="{29DE1B9C-DC51-4978-944F-7023B16F0E99}" presName="linearFlow" presStyleCnt="0">
        <dgm:presLayoutVars>
          <dgm:dir/>
          <dgm:resizeHandles val="exact"/>
        </dgm:presLayoutVars>
      </dgm:prSet>
      <dgm:spPr/>
    </dgm:pt>
    <dgm:pt modelId="{C1F54335-E5EC-4D19-999C-109AF855B1BE}" type="pres">
      <dgm:prSet presAssocID="{F77503DA-88D9-4BDA-A65F-1C93DD11A2D6}" presName="composite" presStyleCnt="0"/>
      <dgm:spPr/>
    </dgm:pt>
    <dgm:pt modelId="{DD22DFB7-F869-4FA1-9531-243198840853}" type="pres">
      <dgm:prSet presAssocID="{F77503DA-88D9-4BDA-A65F-1C93DD11A2D6}" presName="imgShp" presStyleLbl="fgImgPlace1" presStyleIdx="0" presStyleCnt="3" custScaleX="153491" custScaleY="14261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4A22AC0-D81A-4C4E-A142-A666D62ACFA3}" type="pres">
      <dgm:prSet presAssocID="{F77503DA-88D9-4BDA-A65F-1C93DD11A2D6}" presName="txShp" presStyleLbl="node1" presStyleIdx="0" presStyleCnt="3" custScaleX="103343" custScaleY="142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9C4A0-68C8-4C28-8F14-7DCA18085296}" type="pres">
      <dgm:prSet presAssocID="{E29ECC05-B5DA-43B9-99B6-305B6F915EA7}" presName="spacing" presStyleCnt="0"/>
      <dgm:spPr/>
    </dgm:pt>
    <dgm:pt modelId="{DA8282BC-335A-4880-9A43-2B253B827FBE}" type="pres">
      <dgm:prSet presAssocID="{644C5267-C514-4F51-BFFD-94C62A88C3AB}" presName="composite" presStyleCnt="0"/>
      <dgm:spPr/>
    </dgm:pt>
    <dgm:pt modelId="{40BB2E9A-20A3-4041-A8EE-CC6EEAFCA6CD}" type="pres">
      <dgm:prSet presAssocID="{644C5267-C514-4F51-BFFD-94C62A88C3AB}" presName="imgShp" presStyleLbl="fgImgPlace1" presStyleIdx="1" presStyleCnt="3" custScaleX="166165" custScaleY="16761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790F0F3-4C31-4206-AD5A-E8196CC222FC}" type="pres">
      <dgm:prSet presAssocID="{644C5267-C514-4F51-BFFD-94C62A88C3AB}" presName="txShp" presStyleLbl="node1" presStyleIdx="1" presStyleCnt="3" custScaleX="109423" custScaleY="2096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0C4D3E-9264-42CB-9F41-D14B8165FE18}" type="pres">
      <dgm:prSet presAssocID="{D2090B24-4D52-4755-AA61-E6DF2AA10189}" presName="spacing" presStyleCnt="0"/>
      <dgm:spPr/>
    </dgm:pt>
    <dgm:pt modelId="{2F3BCDF9-4FAE-4E9B-9ABB-C305EBD7DA1F}" type="pres">
      <dgm:prSet presAssocID="{7DBEDE59-95BD-42CD-8982-748B833A068D}" presName="composite" presStyleCnt="0"/>
      <dgm:spPr/>
    </dgm:pt>
    <dgm:pt modelId="{DD3EC4CE-F901-4E92-95F7-E2AC1EBAF251}" type="pres">
      <dgm:prSet presAssocID="{7DBEDE59-95BD-42CD-8982-748B833A068D}" presName="imgShp" presStyleLbl="fgImgPlace1" presStyleIdx="2" presStyleCnt="3" custScaleX="194987" custScaleY="1802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1B93F33-07EF-4CF0-9BC0-52FE540DAE51}" type="pres">
      <dgm:prSet presAssocID="{7DBEDE59-95BD-42CD-8982-748B833A068D}" presName="txShp" presStyleLbl="node1" presStyleIdx="2" presStyleCnt="3" custScaleX="100592" custScaleY="146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5A2C61-F240-45E2-B0C8-0850FC5E38F1}" srcId="{29DE1B9C-DC51-4978-944F-7023B16F0E99}" destId="{644C5267-C514-4F51-BFFD-94C62A88C3AB}" srcOrd="1" destOrd="0" parTransId="{D664DFB6-9741-4B22-82BC-E6A617BB0FBA}" sibTransId="{D2090B24-4D52-4755-AA61-E6DF2AA10189}"/>
    <dgm:cxn modelId="{DAD1DCA2-CB4D-43C7-A56D-BF2174C057EA}" type="presOf" srcId="{F77503DA-88D9-4BDA-A65F-1C93DD11A2D6}" destId="{34A22AC0-D81A-4C4E-A142-A666D62ACFA3}" srcOrd="0" destOrd="0" presId="urn:microsoft.com/office/officeart/2005/8/layout/vList3#1"/>
    <dgm:cxn modelId="{BF5B7077-18BD-4D24-9186-8DF68DCB0D9A}" type="presOf" srcId="{7DBEDE59-95BD-42CD-8982-748B833A068D}" destId="{21B93F33-07EF-4CF0-9BC0-52FE540DAE51}" srcOrd="0" destOrd="0" presId="urn:microsoft.com/office/officeart/2005/8/layout/vList3#1"/>
    <dgm:cxn modelId="{8F22FC6E-E711-4180-BEA9-784ACD8A8C23}" type="presOf" srcId="{644C5267-C514-4F51-BFFD-94C62A88C3AB}" destId="{E790F0F3-4C31-4206-AD5A-E8196CC222FC}" srcOrd="0" destOrd="0" presId="urn:microsoft.com/office/officeart/2005/8/layout/vList3#1"/>
    <dgm:cxn modelId="{59B729C3-42BB-4D92-9409-755B813930BC}" type="presOf" srcId="{29DE1B9C-DC51-4978-944F-7023B16F0E99}" destId="{3A516127-B685-45D2-83A7-C4CB0EA140BD}" srcOrd="0" destOrd="0" presId="urn:microsoft.com/office/officeart/2005/8/layout/vList3#1"/>
    <dgm:cxn modelId="{AC987B68-5C98-45BD-8373-61C107095154}" srcId="{29DE1B9C-DC51-4978-944F-7023B16F0E99}" destId="{7DBEDE59-95BD-42CD-8982-748B833A068D}" srcOrd="2" destOrd="0" parTransId="{2C8390AF-57D8-4E24-962B-4CD9344DF264}" sibTransId="{85D4A0A6-ECEB-4619-B4F2-0F6DE23D051E}"/>
    <dgm:cxn modelId="{089BB7B9-0178-4D1F-8A66-212A8BA32CD9}" srcId="{29DE1B9C-DC51-4978-944F-7023B16F0E99}" destId="{F77503DA-88D9-4BDA-A65F-1C93DD11A2D6}" srcOrd="0" destOrd="0" parTransId="{634314E5-E121-43E1-BBE0-AA02C2F8CC64}" sibTransId="{E29ECC05-B5DA-43B9-99B6-305B6F915EA7}"/>
    <dgm:cxn modelId="{E9A8CC27-4EB6-42A3-8034-806FEB3B4BB6}" type="presParOf" srcId="{3A516127-B685-45D2-83A7-C4CB0EA140BD}" destId="{C1F54335-E5EC-4D19-999C-109AF855B1BE}" srcOrd="0" destOrd="0" presId="urn:microsoft.com/office/officeart/2005/8/layout/vList3#1"/>
    <dgm:cxn modelId="{AAE49174-4FD3-4FAA-90F0-35227B577205}" type="presParOf" srcId="{C1F54335-E5EC-4D19-999C-109AF855B1BE}" destId="{DD22DFB7-F869-4FA1-9531-243198840853}" srcOrd="0" destOrd="0" presId="urn:microsoft.com/office/officeart/2005/8/layout/vList3#1"/>
    <dgm:cxn modelId="{38079220-251A-46A3-9E03-2AB2E8B4C2D7}" type="presParOf" srcId="{C1F54335-E5EC-4D19-999C-109AF855B1BE}" destId="{34A22AC0-D81A-4C4E-A142-A666D62ACFA3}" srcOrd="1" destOrd="0" presId="urn:microsoft.com/office/officeart/2005/8/layout/vList3#1"/>
    <dgm:cxn modelId="{7BC83CE4-4B10-4BD2-A825-CD4A19403EB6}" type="presParOf" srcId="{3A516127-B685-45D2-83A7-C4CB0EA140BD}" destId="{4FC9C4A0-68C8-4C28-8F14-7DCA18085296}" srcOrd="1" destOrd="0" presId="urn:microsoft.com/office/officeart/2005/8/layout/vList3#1"/>
    <dgm:cxn modelId="{455AC2F2-BD85-4604-806C-B11A4D5EB1C6}" type="presParOf" srcId="{3A516127-B685-45D2-83A7-C4CB0EA140BD}" destId="{DA8282BC-335A-4880-9A43-2B253B827FBE}" srcOrd="2" destOrd="0" presId="urn:microsoft.com/office/officeart/2005/8/layout/vList3#1"/>
    <dgm:cxn modelId="{D17820AE-6004-407E-A155-085E2AE9429B}" type="presParOf" srcId="{DA8282BC-335A-4880-9A43-2B253B827FBE}" destId="{40BB2E9A-20A3-4041-A8EE-CC6EEAFCA6CD}" srcOrd="0" destOrd="0" presId="urn:microsoft.com/office/officeart/2005/8/layout/vList3#1"/>
    <dgm:cxn modelId="{FF8D78EB-439F-4E9A-A375-E660EEE61E32}" type="presParOf" srcId="{DA8282BC-335A-4880-9A43-2B253B827FBE}" destId="{E790F0F3-4C31-4206-AD5A-E8196CC222FC}" srcOrd="1" destOrd="0" presId="urn:microsoft.com/office/officeart/2005/8/layout/vList3#1"/>
    <dgm:cxn modelId="{22478A23-5026-40B7-A916-7AF3B05070BD}" type="presParOf" srcId="{3A516127-B685-45D2-83A7-C4CB0EA140BD}" destId="{EE0C4D3E-9264-42CB-9F41-D14B8165FE18}" srcOrd="3" destOrd="0" presId="urn:microsoft.com/office/officeart/2005/8/layout/vList3#1"/>
    <dgm:cxn modelId="{21ED8440-20C9-4D40-AF84-53C4F20903E7}" type="presParOf" srcId="{3A516127-B685-45D2-83A7-C4CB0EA140BD}" destId="{2F3BCDF9-4FAE-4E9B-9ABB-C305EBD7DA1F}" srcOrd="4" destOrd="0" presId="urn:microsoft.com/office/officeart/2005/8/layout/vList3#1"/>
    <dgm:cxn modelId="{20BFFD93-7D70-4897-9FE6-907BEE50B85B}" type="presParOf" srcId="{2F3BCDF9-4FAE-4E9B-9ABB-C305EBD7DA1F}" destId="{DD3EC4CE-F901-4E92-95F7-E2AC1EBAF251}" srcOrd="0" destOrd="0" presId="urn:microsoft.com/office/officeart/2005/8/layout/vList3#1"/>
    <dgm:cxn modelId="{B9BCE363-62DC-4CC0-8726-1DACD22C963C}" type="presParOf" srcId="{2F3BCDF9-4FAE-4E9B-9ABB-C305EBD7DA1F}" destId="{21B93F33-07EF-4CF0-9BC0-52FE540DAE51}" srcOrd="1" destOrd="0" presId="urn:microsoft.com/office/officeart/2005/8/layout/vList3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DE1B9C-DC51-4978-944F-7023B16F0E99}" type="doc">
      <dgm:prSet loTypeId="urn:microsoft.com/office/officeart/2005/8/layout/vList3#2" loCatId="list" qsTypeId="urn:microsoft.com/office/officeart/2005/8/quickstyle/simple1" qsCatId="simple" csTypeId="urn:microsoft.com/office/officeart/2005/8/colors/accent1_3" csCatId="accent1" phldr="1"/>
      <dgm:spPr/>
    </dgm:pt>
    <dgm:pt modelId="{F77503DA-88D9-4BDA-A65F-1C93DD11A2D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Типовые задачи по формированию УУД</a:t>
          </a:r>
          <a:endParaRPr lang="ru-RU" sz="1800" dirty="0">
            <a:solidFill>
              <a:schemeClr val="tx1"/>
            </a:solidFill>
          </a:endParaRPr>
        </a:p>
      </dgm:t>
    </dgm:pt>
    <dgm:pt modelId="{634314E5-E121-43E1-BBE0-AA02C2F8CC64}" type="parTrans" cxnId="{089BB7B9-0178-4D1F-8A66-212A8BA32CD9}">
      <dgm:prSet/>
      <dgm:spPr/>
      <dgm:t>
        <a:bodyPr/>
        <a:lstStyle/>
        <a:p>
          <a:endParaRPr lang="ru-RU"/>
        </a:p>
      </dgm:t>
    </dgm:pt>
    <dgm:pt modelId="{E29ECC05-B5DA-43B9-99B6-305B6F915EA7}" type="sibTrans" cxnId="{089BB7B9-0178-4D1F-8A66-212A8BA32CD9}">
      <dgm:prSet/>
      <dgm:spPr/>
      <dgm:t>
        <a:bodyPr/>
        <a:lstStyle/>
        <a:p>
          <a:endParaRPr lang="ru-RU"/>
        </a:p>
      </dgm:t>
    </dgm:pt>
    <dgm:pt modelId="{644C5267-C514-4F51-BFFD-94C62A88C3A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Особенности, направления и объекты оценки </a:t>
          </a:r>
          <a:r>
            <a:rPr lang="ru-RU" sz="1600" b="1" dirty="0" err="1" smtClean="0">
              <a:solidFill>
                <a:schemeClr val="tx1"/>
              </a:solidFill>
            </a:rPr>
            <a:t>учебно</a:t>
          </a:r>
          <a:r>
            <a:rPr lang="ru-RU" sz="1600" b="1" dirty="0" smtClean="0">
              <a:solidFill>
                <a:schemeClr val="tx1"/>
              </a:solidFill>
            </a:rPr>
            <a:t> – исследовательской и проектной деятельности обучающихся в рамках урочной и внеурочной деятельности</a:t>
          </a:r>
          <a:endParaRPr lang="ru-RU" sz="1600" dirty="0">
            <a:solidFill>
              <a:schemeClr val="tx1"/>
            </a:solidFill>
          </a:endParaRPr>
        </a:p>
      </dgm:t>
    </dgm:pt>
    <dgm:pt modelId="{D664DFB6-9741-4B22-82BC-E6A617BB0FBA}" type="parTrans" cxnId="{D05A2C61-F240-45E2-B0C8-0850FC5E38F1}">
      <dgm:prSet/>
      <dgm:spPr/>
      <dgm:t>
        <a:bodyPr/>
        <a:lstStyle/>
        <a:p>
          <a:endParaRPr lang="ru-RU"/>
        </a:p>
      </dgm:t>
    </dgm:pt>
    <dgm:pt modelId="{D2090B24-4D52-4755-AA61-E6DF2AA10189}" type="sibTrans" cxnId="{D05A2C61-F240-45E2-B0C8-0850FC5E38F1}">
      <dgm:prSet/>
      <dgm:spPr/>
      <dgm:t>
        <a:bodyPr/>
        <a:lstStyle/>
        <a:p>
          <a:endParaRPr lang="ru-RU"/>
        </a:p>
      </dgm:t>
    </dgm:pt>
    <dgm:pt modelId="{7DBEDE59-95BD-42CD-8982-748B833A068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+mj-lt"/>
            </a:rPr>
            <a:t>Условия , обеспечивающие развитие УУД</a:t>
          </a:r>
          <a:endParaRPr lang="ru-RU" sz="1800" b="1" dirty="0">
            <a:solidFill>
              <a:schemeClr val="tx1"/>
            </a:solidFill>
          </a:endParaRPr>
        </a:p>
      </dgm:t>
    </dgm:pt>
    <dgm:pt modelId="{2C8390AF-57D8-4E24-962B-4CD9344DF264}" type="parTrans" cxnId="{AC987B68-5C98-45BD-8373-61C107095154}">
      <dgm:prSet/>
      <dgm:spPr/>
      <dgm:t>
        <a:bodyPr/>
        <a:lstStyle/>
        <a:p>
          <a:endParaRPr lang="ru-RU"/>
        </a:p>
      </dgm:t>
    </dgm:pt>
    <dgm:pt modelId="{85D4A0A6-ECEB-4619-B4F2-0F6DE23D051E}" type="sibTrans" cxnId="{AC987B68-5C98-45BD-8373-61C107095154}">
      <dgm:prSet/>
      <dgm:spPr/>
      <dgm:t>
        <a:bodyPr/>
        <a:lstStyle/>
        <a:p>
          <a:endParaRPr lang="ru-RU"/>
        </a:p>
      </dgm:t>
    </dgm:pt>
    <dgm:pt modelId="{9A5D14D4-1B04-4422-B70C-D8D110B882E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1" dirty="0" smtClean="0">
            <a:latin typeface="+mj-lt"/>
          </a:endParaRPr>
        </a:p>
        <a:p>
          <a:pPr marL="0" marR="0" indent="0" algn="just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</a:rPr>
            <a:t>Мониторинг деятельности по формированию и развитию УУД</a:t>
          </a:r>
          <a:endParaRPr lang="ru-RU" sz="1600" dirty="0">
            <a:solidFill>
              <a:schemeClr val="tx1"/>
            </a:solidFill>
          </a:endParaRPr>
        </a:p>
      </dgm:t>
    </dgm:pt>
    <dgm:pt modelId="{55C4AF7D-3C5A-4D0C-949F-D9225BF51FC6}" type="parTrans" cxnId="{77F4660E-AE6D-4C8E-B463-050C8BD6F36E}">
      <dgm:prSet/>
      <dgm:spPr/>
      <dgm:t>
        <a:bodyPr/>
        <a:lstStyle/>
        <a:p>
          <a:endParaRPr lang="ru-RU"/>
        </a:p>
      </dgm:t>
    </dgm:pt>
    <dgm:pt modelId="{97F0B7BC-925B-494B-B36C-3E49B1D42544}" type="sibTrans" cxnId="{77F4660E-AE6D-4C8E-B463-050C8BD6F36E}">
      <dgm:prSet/>
      <dgm:spPr/>
      <dgm:t>
        <a:bodyPr/>
        <a:lstStyle/>
        <a:p>
          <a:endParaRPr lang="ru-RU"/>
        </a:p>
      </dgm:t>
    </dgm:pt>
    <dgm:pt modelId="{C5F1D0C6-9430-4B2B-99A3-46CECBA19A3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</a:rPr>
            <a:t>Описание деятельности образовательной организации по развитию  ИКТ - компетентности</a:t>
          </a:r>
        </a:p>
        <a:p>
          <a:pPr defTabSz="800100">
            <a:lnSpc>
              <a:spcPct val="90000"/>
            </a:lnSpc>
            <a:spcBef>
              <a:spcPct val="0"/>
            </a:spcBef>
          </a:pPr>
          <a:endParaRPr lang="ru-RU" sz="1600" dirty="0"/>
        </a:p>
      </dgm:t>
    </dgm:pt>
    <dgm:pt modelId="{4E8C083E-54B6-45F2-82E1-F4575FAF7401}" type="parTrans" cxnId="{471E6CF5-3C2A-4221-B8C1-5DA501C150D0}">
      <dgm:prSet/>
      <dgm:spPr/>
      <dgm:t>
        <a:bodyPr/>
        <a:lstStyle/>
        <a:p>
          <a:endParaRPr lang="ru-RU"/>
        </a:p>
      </dgm:t>
    </dgm:pt>
    <dgm:pt modelId="{14AD627F-D44E-4EDD-91D2-5F893C485200}" type="sibTrans" cxnId="{471E6CF5-3C2A-4221-B8C1-5DA501C150D0}">
      <dgm:prSet/>
      <dgm:spPr/>
      <dgm:t>
        <a:bodyPr/>
        <a:lstStyle/>
        <a:p>
          <a:endParaRPr lang="ru-RU"/>
        </a:p>
      </dgm:t>
    </dgm:pt>
    <dgm:pt modelId="{3A516127-B685-45D2-83A7-C4CB0EA140BD}" type="pres">
      <dgm:prSet presAssocID="{29DE1B9C-DC51-4978-944F-7023B16F0E99}" presName="linearFlow" presStyleCnt="0">
        <dgm:presLayoutVars>
          <dgm:dir/>
          <dgm:resizeHandles val="exact"/>
        </dgm:presLayoutVars>
      </dgm:prSet>
      <dgm:spPr/>
    </dgm:pt>
    <dgm:pt modelId="{C1F54335-E5EC-4D19-999C-109AF855B1BE}" type="pres">
      <dgm:prSet presAssocID="{F77503DA-88D9-4BDA-A65F-1C93DD11A2D6}" presName="composite" presStyleCnt="0"/>
      <dgm:spPr/>
    </dgm:pt>
    <dgm:pt modelId="{DD22DFB7-F869-4FA1-9531-243198840853}" type="pres">
      <dgm:prSet presAssocID="{F77503DA-88D9-4BDA-A65F-1C93DD11A2D6}" presName="imgShp" presStyleLbl="fgImgPlace1" presStyleIdx="0" presStyleCnt="5" custScaleX="203723" custScaleY="175094" custLinFactNeighborX="-63225" custLinFactNeighborY="-158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4A22AC0-D81A-4C4E-A142-A666D62ACFA3}" type="pres">
      <dgm:prSet presAssocID="{F77503DA-88D9-4BDA-A65F-1C93DD11A2D6}" presName="txShp" presStyleLbl="node1" presStyleIdx="0" presStyleCnt="5" custScaleX="107200" custScaleY="177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C9C4A0-68C8-4C28-8F14-7DCA18085296}" type="pres">
      <dgm:prSet presAssocID="{E29ECC05-B5DA-43B9-99B6-305B6F915EA7}" presName="spacing" presStyleCnt="0"/>
      <dgm:spPr/>
    </dgm:pt>
    <dgm:pt modelId="{DA8282BC-335A-4880-9A43-2B253B827FBE}" type="pres">
      <dgm:prSet presAssocID="{644C5267-C514-4F51-BFFD-94C62A88C3AB}" presName="composite" presStyleCnt="0"/>
      <dgm:spPr/>
    </dgm:pt>
    <dgm:pt modelId="{40BB2E9A-20A3-4041-A8EE-CC6EEAFCA6CD}" type="pres">
      <dgm:prSet presAssocID="{644C5267-C514-4F51-BFFD-94C62A88C3AB}" presName="imgShp" presStyleLbl="fgImgPlace1" presStyleIdx="1" presStyleCnt="5" custScaleX="214861" custScaleY="224130" custLinFactNeighborX="-52436" custLinFactNeighborY="194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790F0F3-4C31-4206-AD5A-E8196CC222FC}" type="pres">
      <dgm:prSet presAssocID="{644C5267-C514-4F51-BFFD-94C62A88C3AB}" presName="txShp" presStyleLbl="node1" presStyleIdx="1" presStyleCnt="5" custScaleX="109423" custScaleY="233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0C4D3E-9264-42CB-9F41-D14B8165FE18}" type="pres">
      <dgm:prSet presAssocID="{D2090B24-4D52-4755-AA61-E6DF2AA10189}" presName="spacing" presStyleCnt="0"/>
      <dgm:spPr/>
    </dgm:pt>
    <dgm:pt modelId="{2F3BCDF9-4FAE-4E9B-9ABB-C305EBD7DA1F}" type="pres">
      <dgm:prSet presAssocID="{7DBEDE59-95BD-42CD-8982-748B833A068D}" presName="composite" presStyleCnt="0"/>
      <dgm:spPr/>
    </dgm:pt>
    <dgm:pt modelId="{DD3EC4CE-F901-4E92-95F7-E2AC1EBAF251}" type="pres">
      <dgm:prSet presAssocID="{7DBEDE59-95BD-42CD-8982-748B833A068D}" presName="imgShp" presStyleLbl="fgImgPlace1" presStyleIdx="2" presStyleCnt="5" custScaleX="194987" custScaleY="180200" custLinFactNeighborX="-46691" custLinFactNeighborY="29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1B93F33-07EF-4CF0-9BC0-52FE540DAE51}" type="pres">
      <dgm:prSet presAssocID="{7DBEDE59-95BD-42CD-8982-748B833A068D}" presName="txShp" presStyleLbl="node1" presStyleIdx="2" presStyleCnt="5" custScaleX="104260" custScaleY="170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301A7B-3B06-4021-B51C-745DA043AC59}" type="pres">
      <dgm:prSet presAssocID="{85D4A0A6-ECEB-4619-B4F2-0F6DE23D051E}" presName="spacing" presStyleCnt="0"/>
      <dgm:spPr/>
    </dgm:pt>
    <dgm:pt modelId="{EC5C3DB1-2BF4-4322-9778-BE10AEA9C8C7}" type="pres">
      <dgm:prSet presAssocID="{9A5D14D4-1B04-4422-B70C-D8D110B882EB}" presName="composite" presStyleCnt="0"/>
      <dgm:spPr/>
    </dgm:pt>
    <dgm:pt modelId="{39CBC841-C206-4DE7-A329-D6810ECBC393}" type="pres">
      <dgm:prSet presAssocID="{9A5D14D4-1B04-4422-B70C-D8D110B882EB}" presName="imgShp" presStyleLbl="fgImgPlace1" presStyleIdx="3" presStyleCnt="5" custScaleX="234758" custScaleY="210434" custLinFactNeighborX="-69754" custLinFactNeighborY="1334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19A33476-23D6-44A0-B0ED-FC28D0867DB5}" type="pres">
      <dgm:prSet presAssocID="{9A5D14D4-1B04-4422-B70C-D8D110B882EB}" presName="txShp" presStyleLbl="node1" presStyleIdx="3" presStyleCnt="5" custScaleX="99726" custScaleY="167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CF6B3-499B-42C1-8D2D-14A531CABF8C}" type="pres">
      <dgm:prSet presAssocID="{97F0B7BC-925B-494B-B36C-3E49B1D42544}" presName="spacing" presStyleCnt="0"/>
      <dgm:spPr/>
    </dgm:pt>
    <dgm:pt modelId="{99B85F49-4ECA-4BEF-B0CA-6D812D22C3FF}" type="pres">
      <dgm:prSet presAssocID="{C5F1D0C6-9430-4B2B-99A3-46CECBA19A3F}" presName="composite" presStyleCnt="0"/>
      <dgm:spPr/>
    </dgm:pt>
    <dgm:pt modelId="{C01A47D7-711F-4DF1-AEC6-5216003EDB26}" type="pres">
      <dgm:prSet presAssocID="{C5F1D0C6-9430-4B2B-99A3-46CECBA19A3F}" presName="imgShp" presStyleLbl="fgImgPlace1" presStyleIdx="4" presStyleCnt="5" custScaleX="224849" custScaleY="184952" custLinFactNeighborX="-39201" custLinFactNeighborY="3892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0061A7FB-F588-4DD4-8D03-A45FE5A3C60D}" type="pres">
      <dgm:prSet presAssocID="{C5F1D0C6-9430-4B2B-99A3-46CECBA19A3F}" presName="txShp" presStyleLbl="node1" presStyleIdx="4" presStyleCnt="5" custScaleY="185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524813-0634-44E5-901E-2BBC5A360A58}" type="presOf" srcId="{C5F1D0C6-9430-4B2B-99A3-46CECBA19A3F}" destId="{0061A7FB-F588-4DD4-8D03-A45FE5A3C60D}" srcOrd="0" destOrd="0" presId="urn:microsoft.com/office/officeart/2005/8/layout/vList3#2"/>
    <dgm:cxn modelId="{90AF56A6-C128-4FF8-A667-A2D55886F0B0}" type="presOf" srcId="{7DBEDE59-95BD-42CD-8982-748B833A068D}" destId="{21B93F33-07EF-4CF0-9BC0-52FE540DAE51}" srcOrd="0" destOrd="0" presId="urn:microsoft.com/office/officeart/2005/8/layout/vList3#2"/>
    <dgm:cxn modelId="{D65F305A-462A-4C44-957D-3F3D30BEBFA0}" type="presOf" srcId="{F77503DA-88D9-4BDA-A65F-1C93DD11A2D6}" destId="{34A22AC0-D81A-4C4E-A142-A666D62ACFA3}" srcOrd="0" destOrd="0" presId="urn:microsoft.com/office/officeart/2005/8/layout/vList3#2"/>
    <dgm:cxn modelId="{1F8652AF-D278-4479-8173-639B14DA8AB4}" type="presOf" srcId="{644C5267-C514-4F51-BFFD-94C62A88C3AB}" destId="{E790F0F3-4C31-4206-AD5A-E8196CC222FC}" srcOrd="0" destOrd="0" presId="urn:microsoft.com/office/officeart/2005/8/layout/vList3#2"/>
    <dgm:cxn modelId="{471E6CF5-3C2A-4221-B8C1-5DA501C150D0}" srcId="{29DE1B9C-DC51-4978-944F-7023B16F0E99}" destId="{C5F1D0C6-9430-4B2B-99A3-46CECBA19A3F}" srcOrd="4" destOrd="0" parTransId="{4E8C083E-54B6-45F2-82E1-F4575FAF7401}" sibTransId="{14AD627F-D44E-4EDD-91D2-5F893C485200}"/>
    <dgm:cxn modelId="{8ED46530-96EC-4110-9507-7CBD56021FBC}" type="presOf" srcId="{29DE1B9C-DC51-4978-944F-7023B16F0E99}" destId="{3A516127-B685-45D2-83A7-C4CB0EA140BD}" srcOrd="0" destOrd="0" presId="urn:microsoft.com/office/officeart/2005/8/layout/vList3#2"/>
    <dgm:cxn modelId="{089BB7B9-0178-4D1F-8A66-212A8BA32CD9}" srcId="{29DE1B9C-DC51-4978-944F-7023B16F0E99}" destId="{F77503DA-88D9-4BDA-A65F-1C93DD11A2D6}" srcOrd="0" destOrd="0" parTransId="{634314E5-E121-43E1-BBE0-AA02C2F8CC64}" sibTransId="{E29ECC05-B5DA-43B9-99B6-305B6F915EA7}"/>
    <dgm:cxn modelId="{AC987B68-5C98-45BD-8373-61C107095154}" srcId="{29DE1B9C-DC51-4978-944F-7023B16F0E99}" destId="{7DBEDE59-95BD-42CD-8982-748B833A068D}" srcOrd="2" destOrd="0" parTransId="{2C8390AF-57D8-4E24-962B-4CD9344DF264}" sibTransId="{85D4A0A6-ECEB-4619-B4F2-0F6DE23D051E}"/>
    <dgm:cxn modelId="{C3372932-3558-4BE2-9A59-3039F9815126}" type="presOf" srcId="{9A5D14D4-1B04-4422-B70C-D8D110B882EB}" destId="{19A33476-23D6-44A0-B0ED-FC28D0867DB5}" srcOrd="0" destOrd="0" presId="urn:microsoft.com/office/officeart/2005/8/layout/vList3#2"/>
    <dgm:cxn modelId="{77F4660E-AE6D-4C8E-B463-050C8BD6F36E}" srcId="{29DE1B9C-DC51-4978-944F-7023B16F0E99}" destId="{9A5D14D4-1B04-4422-B70C-D8D110B882EB}" srcOrd="3" destOrd="0" parTransId="{55C4AF7D-3C5A-4D0C-949F-D9225BF51FC6}" sibTransId="{97F0B7BC-925B-494B-B36C-3E49B1D42544}"/>
    <dgm:cxn modelId="{D05A2C61-F240-45E2-B0C8-0850FC5E38F1}" srcId="{29DE1B9C-DC51-4978-944F-7023B16F0E99}" destId="{644C5267-C514-4F51-BFFD-94C62A88C3AB}" srcOrd="1" destOrd="0" parTransId="{D664DFB6-9741-4B22-82BC-E6A617BB0FBA}" sibTransId="{D2090B24-4D52-4755-AA61-E6DF2AA10189}"/>
    <dgm:cxn modelId="{6A0346C8-FF41-4C26-AC34-0E3E6DC2AB3E}" type="presParOf" srcId="{3A516127-B685-45D2-83A7-C4CB0EA140BD}" destId="{C1F54335-E5EC-4D19-999C-109AF855B1BE}" srcOrd="0" destOrd="0" presId="urn:microsoft.com/office/officeart/2005/8/layout/vList3#2"/>
    <dgm:cxn modelId="{9B9AC96E-748A-419A-BA8D-979E4AA5674F}" type="presParOf" srcId="{C1F54335-E5EC-4D19-999C-109AF855B1BE}" destId="{DD22DFB7-F869-4FA1-9531-243198840853}" srcOrd="0" destOrd="0" presId="urn:microsoft.com/office/officeart/2005/8/layout/vList3#2"/>
    <dgm:cxn modelId="{72C72B61-3735-4185-85F0-B1D7FF91FD4B}" type="presParOf" srcId="{C1F54335-E5EC-4D19-999C-109AF855B1BE}" destId="{34A22AC0-D81A-4C4E-A142-A666D62ACFA3}" srcOrd="1" destOrd="0" presId="urn:microsoft.com/office/officeart/2005/8/layout/vList3#2"/>
    <dgm:cxn modelId="{B5FC47DF-04C6-4409-B86F-5FFDFED1D36B}" type="presParOf" srcId="{3A516127-B685-45D2-83A7-C4CB0EA140BD}" destId="{4FC9C4A0-68C8-4C28-8F14-7DCA18085296}" srcOrd="1" destOrd="0" presId="urn:microsoft.com/office/officeart/2005/8/layout/vList3#2"/>
    <dgm:cxn modelId="{33DD6822-A3A4-4CD5-85D5-502AF8971F57}" type="presParOf" srcId="{3A516127-B685-45D2-83A7-C4CB0EA140BD}" destId="{DA8282BC-335A-4880-9A43-2B253B827FBE}" srcOrd="2" destOrd="0" presId="urn:microsoft.com/office/officeart/2005/8/layout/vList3#2"/>
    <dgm:cxn modelId="{2566FB86-F0CF-4428-9950-0F57451822B8}" type="presParOf" srcId="{DA8282BC-335A-4880-9A43-2B253B827FBE}" destId="{40BB2E9A-20A3-4041-A8EE-CC6EEAFCA6CD}" srcOrd="0" destOrd="0" presId="urn:microsoft.com/office/officeart/2005/8/layout/vList3#2"/>
    <dgm:cxn modelId="{2C4F8E99-6E34-4328-809B-E57144C4FEE4}" type="presParOf" srcId="{DA8282BC-335A-4880-9A43-2B253B827FBE}" destId="{E790F0F3-4C31-4206-AD5A-E8196CC222FC}" srcOrd="1" destOrd="0" presId="urn:microsoft.com/office/officeart/2005/8/layout/vList3#2"/>
    <dgm:cxn modelId="{6AF89EED-4120-4DD3-A38B-857CA7EBC284}" type="presParOf" srcId="{3A516127-B685-45D2-83A7-C4CB0EA140BD}" destId="{EE0C4D3E-9264-42CB-9F41-D14B8165FE18}" srcOrd="3" destOrd="0" presId="urn:microsoft.com/office/officeart/2005/8/layout/vList3#2"/>
    <dgm:cxn modelId="{9BE54737-13D5-4EC1-BC65-04ADCED93DA8}" type="presParOf" srcId="{3A516127-B685-45D2-83A7-C4CB0EA140BD}" destId="{2F3BCDF9-4FAE-4E9B-9ABB-C305EBD7DA1F}" srcOrd="4" destOrd="0" presId="urn:microsoft.com/office/officeart/2005/8/layout/vList3#2"/>
    <dgm:cxn modelId="{C1E0F3E9-174F-4DF1-9FE5-68F0327FD2CE}" type="presParOf" srcId="{2F3BCDF9-4FAE-4E9B-9ABB-C305EBD7DA1F}" destId="{DD3EC4CE-F901-4E92-95F7-E2AC1EBAF251}" srcOrd="0" destOrd="0" presId="urn:microsoft.com/office/officeart/2005/8/layout/vList3#2"/>
    <dgm:cxn modelId="{78E0A0EC-8ADC-4F5C-93B1-77711947F20D}" type="presParOf" srcId="{2F3BCDF9-4FAE-4E9B-9ABB-C305EBD7DA1F}" destId="{21B93F33-07EF-4CF0-9BC0-52FE540DAE51}" srcOrd="1" destOrd="0" presId="urn:microsoft.com/office/officeart/2005/8/layout/vList3#2"/>
    <dgm:cxn modelId="{264383B9-0E6D-4064-9375-3149923BBC6A}" type="presParOf" srcId="{3A516127-B685-45D2-83A7-C4CB0EA140BD}" destId="{F2301A7B-3B06-4021-B51C-745DA043AC59}" srcOrd="5" destOrd="0" presId="urn:microsoft.com/office/officeart/2005/8/layout/vList3#2"/>
    <dgm:cxn modelId="{A038D2DF-6767-4977-B0C4-F1C0428DB042}" type="presParOf" srcId="{3A516127-B685-45D2-83A7-C4CB0EA140BD}" destId="{EC5C3DB1-2BF4-4322-9778-BE10AEA9C8C7}" srcOrd="6" destOrd="0" presId="urn:microsoft.com/office/officeart/2005/8/layout/vList3#2"/>
    <dgm:cxn modelId="{7975F554-E89A-4703-8FE3-461872259B29}" type="presParOf" srcId="{EC5C3DB1-2BF4-4322-9778-BE10AEA9C8C7}" destId="{39CBC841-C206-4DE7-A329-D6810ECBC393}" srcOrd="0" destOrd="0" presId="urn:microsoft.com/office/officeart/2005/8/layout/vList3#2"/>
    <dgm:cxn modelId="{AF874D96-4734-418B-9769-B3B72AC091B5}" type="presParOf" srcId="{EC5C3DB1-2BF4-4322-9778-BE10AEA9C8C7}" destId="{19A33476-23D6-44A0-B0ED-FC28D0867DB5}" srcOrd="1" destOrd="0" presId="urn:microsoft.com/office/officeart/2005/8/layout/vList3#2"/>
    <dgm:cxn modelId="{ABAA1541-CC3C-4FC5-A47C-72C6F3A63189}" type="presParOf" srcId="{3A516127-B685-45D2-83A7-C4CB0EA140BD}" destId="{D21CF6B3-499B-42C1-8D2D-14A531CABF8C}" srcOrd="7" destOrd="0" presId="urn:microsoft.com/office/officeart/2005/8/layout/vList3#2"/>
    <dgm:cxn modelId="{9BD1ADD8-4603-4310-8B8C-9EA0654B4E72}" type="presParOf" srcId="{3A516127-B685-45D2-83A7-C4CB0EA140BD}" destId="{99B85F49-4ECA-4BEF-B0CA-6D812D22C3FF}" srcOrd="8" destOrd="0" presId="urn:microsoft.com/office/officeart/2005/8/layout/vList3#2"/>
    <dgm:cxn modelId="{A62EAA36-C701-40AD-B766-63917916DBB8}" type="presParOf" srcId="{99B85F49-4ECA-4BEF-B0CA-6D812D22C3FF}" destId="{C01A47D7-711F-4DF1-AEC6-5216003EDB26}" srcOrd="0" destOrd="0" presId="urn:microsoft.com/office/officeart/2005/8/layout/vList3#2"/>
    <dgm:cxn modelId="{AB8B54AE-2111-440F-A98C-633789CEB01A}" type="presParOf" srcId="{99B85F49-4ECA-4BEF-B0CA-6D812D22C3FF}" destId="{0061A7FB-F588-4DD4-8D03-A45FE5A3C60D}" srcOrd="1" destOrd="0" presId="urn:microsoft.com/office/officeart/2005/8/layout/vList3#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A22AC0-D81A-4C4E-A142-A666D62ACFA3}">
      <dsp:nvSpPr>
        <dsp:cNvPr id="0" name=""/>
        <dsp:cNvSpPr/>
      </dsp:nvSpPr>
      <dsp:spPr>
        <a:xfrm rot="10800000">
          <a:off x="1747457" y="221"/>
          <a:ext cx="6612395" cy="1100961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425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Особенности оценки личностных,  </a:t>
          </a:r>
          <a:r>
            <a:rPr lang="ru-RU" sz="1800" b="1" kern="1200" dirty="0" err="1" smtClean="0">
              <a:solidFill>
                <a:schemeClr val="tx1"/>
              </a:solidFill>
              <a:latin typeface="+mj-lt"/>
            </a:rPr>
            <a:t>метапредметных</a:t>
          </a: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 и предметных результатов :  что оценивается,  по каким критериям  и показателям, с помощью каких средств</a:t>
          </a:r>
          <a:endParaRPr lang="ru-RU" sz="1800" b="1" kern="1200" dirty="0">
            <a:solidFill>
              <a:schemeClr val="tx1"/>
            </a:solidFill>
          </a:endParaRPr>
        </a:p>
      </dsp:txBody>
      <dsp:txXfrm rot="10800000">
        <a:off x="1747457" y="221"/>
        <a:ext cx="6612395" cy="1100961"/>
      </dsp:txXfrm>
    </dsp:sp>
    <dsp:sp modelId="{DD22DFB7-F869-4FA1-9531-243198840853}">
      <dsp:nvSpPr>
        <dsp:cNvPr id="0" name=""/>
        <dsp:cNvSpPr/>
      </dsp:nvSpPr>
      <dsp:spPr>
        <a:xfrm>
          <a:off x="1261942" y="202"/>
          <a:ext cx="1184930" cy="11010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0F0F3-4C31-4206-AD5A-E8196CC222FC}">
      <dsp:nvSpPr>
        <dsp:cNvPr id="0" name=""/>
        <dsp:cNvSpPr/>
      </dsp:nvSpPr>
      <dsp:spPr>
        <a:xfrm rot="10800000">
          <a:off x="1480146" y="1331646"/>
          <a:ext cx="7001423" cy="1618586"/>
        </a:xfrm>
        <a:prstGeom prst="homePlate">
          <a:avLst/>
        </a:prstGeom>
        <a:solidFill>
          <a:schemeClr val="accent1">
            <a:shade val="80000"/>
            <a:hueOff val="-333178"/>
            <a:satOff val="-8101"/>
            <a:lumOff val="1614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425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+mj-lt"/>
            </a:rPr>
            <a:t>Описание внутренней системы оценки, включая  описание организации и содержания промежуточной аттестации обучающихся  в рамках урочной и внеурочной деятельности,  текущего контроля успеваемости по учебным предметам, оценки </a:t>
          </a:r>
          <a:r>
            <a:rPr lang="ru-RU" sz="1600" b="1" kern="1200" dirty="0" err="1" smtClean="0">
              <a:solidFill>
                <a:schemeClr val="tx1"/>
              </a:solidFill>
              <a:latin typeface="+mj-lt"/>
            </a:rPr>
            <a:t>учебно</a:t>
          </a:r>
          <a:r>
            <a:rPr lang="ru-RU" sz="1600" b="1" kern="1200" dirty="0" smtClean="0">
              <a:solidFill>
                <a:schemeClr val="tx1"/>
              </a:solidFill>
              <a:latin typeface="+mj-lt"/>
            </a:rPr>
            <a:t> – исследовательской и проектной деятельности</a:t>
          </a:r>
          <a:endParaRPr lang="ru-RU" sz="1600" kern="1200" dirty="0">
            <a:solidFill>
              <a:schemeClr val="tx1"/>
            </a:solidFill>
          </a:endParaRPr>
        </a:p>
      </dsp:txBody>
      <dsp:txXfrm rot="10800000">
        <a:off x="1480146" y="1331646"/>
        <a:ext cx="7001423" cy="1618586"/>
      </dsp:txXfrm>
    </dsp:sp>
    <dsp:sp modelId="{40BB2E9A-20A3-4041-A8EE-CC6EEAFCA6CD}">
      <dsp:nvSpPr>
        <dsp:cNvPr id="0" name=""/>
        <dsp:cNvSpPr/>
      </dsp:nvSpPr>
      <dsp:spPr>
        <a:xfrm>
          <a:off x="1140225" y="1493945"/>
          <a:ext cx="1282772" cy="129398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93F33-07EF-4CF0-9BC0-52FE540DAE51}">
      <dsp:nvSpPr>
        <dsp:cNvPr id="0" name=""/>
        <dsp:cNvSpPr/>
      </dsp:nvSpPr>
      <dsp:spPr>
        <a:xfrm rot="10800000">
          <a:off x="1959559" y="3309193"/>
          <a:ext cx="6436372" cy="1134087"/>
        </a:xfrm>
        <a:prstGeom prst="homePlate">
          <a:avLst/>
        </a:prstGeom>
        <a:solidFill>
          <a:schemeClr val="accent1">
            <a:shade val="80000"/>
            <a:hueOff val="-666356"/>
            <a:satOff val="-16201"/>
            <a:lumOff val="322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425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+mj-lt"/>
            </a:rPr>
            <a:t>Описание оценки динамики индивидуальных достижений  освоения образовательной программы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</a:pPr>
          <a:endParaRPr lang="ru-RU" sz="1600" kern="1200" dirty="0"/>
        </a:p>
      </dsp:txBody>
      <dsp:txXfrm rot="10800000">
        <a:off x="1959559" y="3309193"/>
        <a:ext cx="6436372" cy="1134087"/>
      </dsp:txXfrm>
    </dsp:sp>
    <dsp:sp modelId="{DD3EC4CE-F901-4E92-95F7-E2AC1EBAF251}">
      <dsp:nvSpPr>
        <dsp:cNvPr id="0" name=""/>
        <dsp:cNvSpPr/>
      </dsp:nvSpPr>
      <dsp:spPr>
        <a:xfrm>
          <a:off x="1225862" y="3180676"/>
          <a:ext cx="1505274" cy="139112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A22AC0-D81A-4C4E-A142-A666D62ACFA3}">
      <dsp:nvSpPr>
        <dsp:cNvPr id="0" name=""/>
        <dsp:cNvSpPr/>
      </dsp:nvSpPr>
      <dsp:spPr>
        <a:xfrm rot="10800000">
          <a:off x="1437373" y="1285"/>
          <a:ext cx="6559682" cy="787969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133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Типовые задачи по формированию УУД</a:t>
          </a:r>
          <a:endParaRPr lang="ru-RU" sz="1800" kern="1200" dirty="0">
            <a:solidFill>
              <a:schemeClr val="tx1"/>
            </a:solidFill>
          </a:endParaRPr>
        </a:p>
      </dsp:txBody>
      <dsp:txXfrm rot="10800000">
        <a:off x="1437373" y="1285"/>
        <a:ext cx="6559682" cy="787969"/>
      </dsp:txXfrm>
    </dsp:sp>
    <dsp:sp modelId="{DD22DFB7-F869-4FA1-9531-243198840853}">
      <dsp:nvSpPr>
        <dsp:cNvPr id="0" name=""/>
        <dsp:cNvSpPr/>
      </dsp:nvSpPr>
      <dsp:spPr>
        <a:xfrm>
          <a:off x="923400" y="0"/>
          <a:ext cx="906105" cy="7787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0F0F3-4C31-4206-AD5A-E8196CC222FC}">
      <dsp:nvSpPr>
        <dsp:cNvPr id="0" name=""/>
        <dsp:cNvSpPr/>
      </dsp:nvSpPr>
      <dsp:spPr>
        <a:xfrm rot="10800000">
          <a:off x="1347737" y="922023"/>
          <a:ext cx="6695710" cy="1037060"/>
        </a:xfrm>
        <a:prstGeom prst="homePlate">
          <a:avLst/>
        </a:prstGeom>
        <a:solidFill>
          <a:schemeClr val="accent1">
            <a:shade val="80000"/>
            <a:hueOff val="-166589"/>
            <a:satOff val="-4050"/>
            <a:lumOff val="807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133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Особенности, направления и объекты оценки </a:t>
          </a:r>
          <a:r>
            <a:rPr lang="ru-RU" sz="1600" b="1" kern="1200" dirty="0" err="1" smtClean="0">
              <a:solidFill>
                <a:schemeClr val="tx1"/>
              </a:solidFill>
            </a:rPr>
            <a:t>учебно</a:t>
          </a:r>
          <a:r>
            <a:rPr lang="ru-RU" sz="1600" b="1" kern="1200" dirty="0" smtClean="0">
              <a:solidFill>
                <a:schemeClr val="tx1"/>
              </a:solidFill>
            </a:rPr>
            <a:t> – исследовательской и проектной деятельности обучающихся в рамках урочной и внеурочной деятельности</a:t>
          </a:r>
          <a:endParaRPr lang="ru-RU" sz="1600" kern="1200" dirty="0">
            <a:solidFill>
              <a:schemeClr val="tx1"/>
            </a:solidFill>
          </a:endParaRPr>
        </a:p>
      </dsp:txBody>
      <dsp:txXfrm rot="10800000">
        <a:off x="1347737" y="922023"/>
        <a:ext cx="6695710" cy="1037060"/>
      </dsp:txXfrm>
    </dsp:sp>
    <dsp:sp modelId="{40BB2E9A-20A3-4041-A8EE-CC6EEAFCA6CD}">
      <dsp:nvSpPr>
        <dsp:cNvPr id="0" name=""/>
        <dsp:cNvSpPr/>
      </dsp:nvSpPr>
      <dsp:spPr>
        <a:xfrm>
          <a:off x="924995" y="1028662"/>
          <a:ext cx="955644" cy="99687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B93F33-07EF-4CF0-9BC0-52FE540DAE51}">
      <dsp:nvSpPr>
        <dsp:cNvPr id="0" name=""/>
        <dsp:cNvSpPr/>
      </dsp:nvSpPr>
      <dsp:spPr>
        <a:xfrm rot="10800000">
          <a:off x="1562585" y="2112938"/>
          <a:ext cx="6379781" cy="759308"/>
        </a:xfrm>
        <a:prstGeom prst="homePlate">
          <a:avLst/>
        </a:prstGeom>
        <a:solidFill>
          <a:schemeClr val="accent1">
            <a:shade val="80000"/>
            <a:hueOff val="-333178"/>
            <a:satOff val="-8101"/>
            <a:lumOff val="1614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133" tIns="68580" rIns="128016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chemeClr val="tx1"/>
              </a:solidFill>
              <a:latin typeface="+mj-lt"/>
            </a:rPr>
            <a:t>Условия , обеспечивающие развитие УУД</a:t>
          </a:r>
          <a:endParaRPr lang="ru-RU" sz="1800" b="1" kern="1200" dirty="0">
            <a:solidFill>
              <a:schemeClr val="tx1"/>
            </a:solidFill>
          </a:endParaRPr>
        </a:p>
      </dsp:txBody>
      <dsp:txXfrm rot="10800000">
        <a:off x="1562585" y="2112938"/>
        <a:ext cx="6379781" cy="759308"/>
      </dsp:txXfrm>
    </dsp:sp>
    <dsp:sp modelId="{DD3EC4CE-F901-4E92-95F7-E2AC1EBAF251}">
      <dsp:nvSpPr>
        <dsp:cNvPr id="0" name=""/>
        <dsp:cNvSpPr/>
      </dsp:nvSpPr>
      <dsp:spPr>
        <a:xfrm>
          <a:off x="1051628" y="2093168"/>
          <a:ext cx="867250" cy="8014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33476-23D6-44A0-B0ED-FC28D0867DB5}">
      <dsp:nvSpPr>
        <dsp:cNvPr id="0" name=""/>
        <dsp:cNvSpPr/>
      </dsp:nvSpPr>
      <dsp:spPr>
        <a:xfrm rot="10800000">
          <a:off x="1814888" y="3122199"/>
          <a:ext cx="6102340" cy="743758"/>
        </a:xfrm>
        <a:prstGeom prst="homePlate">
          <a:avLst/>
        </a:prstGeom>
        <a:solidFill>
          <a:schemeClr val="accent1">
            <a:shade val="80000"/>
            <a:hueOff val="-499767"/>
            <a:satOff val="-12151"/>
            <a:lumOff val="242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133" tIns="60960" rIns="113792" bIns="60960" numCol="1" spcCol="1270" anchor="ctr" anchorCtr="0">
          <a:noAutofit/>
        </a:bodyPr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b="1" kern="1200" dirty="0" smtClean="0">
            <a:latin typeface="+mj-lt"/>
          </a:endParaRPr>
        </a:p>
        <a:p>
          <a:pPr marL="0" marR="0" lvl="0" indent="0" algn="just" defTabSz="8001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</a:rPr>
            <a:t>Мониторинг деятельности по формированию и развитию УУД</a:t>
          </a:r>
          <a:endParaRPr lang="ru-RU" sz="1600" kern="1200" dirty="0">
            <a:solidFill>
              <a:schemeClr val="tx1"/>
            </a:solidFill>
          </a:endParaRPr>
        </a:p>
      </dsp:txBody>
      <dsp:txXfrm rot="10800000">
        <a:off x="1814888" y="3122199"/>
        <a:ext cx="6102340" cy="743758"/>
      </dsp:txXfrm>
    </dsp:sp>
    <dsp:sp modelId="{39CBC841-C206-4DE7-A329-D6810ECBC393}">
      <dsp:nvSpPr>
        <dsp:cNvPr id="0" name=""/>
        <dsp:cNvSpPr/>
      </dsp:nvSpPr>
      <dsp:spPr>
        <a:xfrm>
          <a:off x="974188" y="3085438"/>
          <a:ext cx="1044141" cy="935954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61A7FB-F588-4DD4-8D03-A45FE5A3C60D}">
      <dsp:nvSpPr>
        <dsp:cNvPr id="0" name=""/>
        <dsp:cNvSpPr/>
      </dsp:nvSpPr>
      <dsp:spPr>
        <a:xfrm rot="10800000">
          <a:off x="1791295" y="4094824"/>
          <a:ext cx="6119107" cy="826010"/>
        </a:xfrm>
        <a:prstGeom prst="homePlate">
          <a:avLst/>
        </a:prstGeom>
        <a:solidFill>
          <a:schemeClr val="accent1">
            <a:shade val="80000"/>
            <a:hueOff val="-666356"/>
            <a:satOff val="-16201"/>
            <a:lumOff val="322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133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</a:rPr>
            <a:t>Описание деятельности образовательной организации по развитию  ИКТ - компетентности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</a:pPr>
          <a:endParaRPr lang="ru-RU" sz="1600" kern="1200" dirty="0"/>
        </a:p>
      </dsp:txBody>
      <dsp:txXfrm rot="10800000">
        <a:off x="1791295" y="4094824"/>
        <a:ext cx="6119107" cy="826010"/>
      </dsp:txXfrm>
    </dsp:sp>
    <dsp:sp modelId="{C01A47D7-711F-4DF1-AEC6-5216003EDB26}">
      <dsp:nvSpPr>
        <dsp:cNvPr id="0" name=""/>
        <dsp:cNvSpPr/>
      </dsp:nvSpPr>
      <dsp:spPr>
        <a:xfrm>
          <a:off x="1116906" y="4099503"/>
          <a:ext cx="1000068" cy="82261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FB8B6-D559-4E42-8181-6DC46FC42A45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A7548-3CF1-42BA-9CB8-AAD3BE3BDDD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96E46-6774-4A30-8351-5DF074BF4E39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5515E-F34D-419E-A155-0A1382AF82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024CA-9515-4A3F-BF9F-35026088E435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1662A-0545-49DC-8241-FD4D7DF56EA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AE38A-67BB-4BF7-A764-FA1FCB8BCE8E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510A3-8067-428C-9BE4-87E1F991E8E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1208088" y="4343400"/>
            <a:ext cx="987583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AC85D-4126-4749-8D68-ED30F2B7FABC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8E21A-A287-4AD6-944B-785EEE5564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0F6DA-F524-4AC4-A239-A91FB6AF32D6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5D32E3-E340-440C-B444-D8C5AA53A6D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23D9C-071F-4BEB-B83F-63B1B7E29442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C17FB-448D-4DC1-927C-A5790E03BFA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AD422-2DB0-47CD-9C48-73358B29030B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48BD2-57FA-4834-9DC4-1687019E11A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46B31-5A0A-437A-B566-E3A07F1058BF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0EC1F-1E40-4C9F-84AA-4E494EE99B1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40513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4040188" y="0"/>
            <a:ext cx="635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465138" y="6459538"/>
            <a:ext cx="26193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ED762AA-79BD-4682-8911-0F0556C21C1A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538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D5F245-A249-4EC5-9D8E-E35B5D85460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12188825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AD6E3-3286-42A9-A48D-C50DEEC75609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A453B-CA1F-4B99-B25D-C5DFC68AA11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12192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96963" y="1846263"/>
            <a:ext cx="100584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6963" y="6459538"/>
            <a:ext cx="2473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406EB94-CEEB-40AE-B115-ED0AD6E7EF34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75" y="6459538"/>
            <a:ext cx="4822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cap="all" baseline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1238" y="6459538"/>
            <a:ext cx="1311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</a:defRPr>
            </a:lvl1pPr>
          </a:lstStyle>
          <a:p>
            <a:fld id="{FB3A583B-4BEE-4BE4-A5B3-A47D659E5FB6}" type="slidenum">
              <a:rPr lang="ru-RU" altLang="ru-RU"/>
              <a:pPr/>
              <a:t>‹#›</a:t>
            </a:fld>
            <a:endParaRPr lang="ru-RU" alt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800" y="1738313"/>
            <a:ext cx="996632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2" r:id="rId2"/>
    <p:sldLayoutId id="2147483718" r:id="rId3"/>
    <p:sldLayoutId id="2147483713" r:id="rId4"/>
    <p:sldLayoutId id="2147483714" r:id="rId5"/>
    <p:sldLayoutId id="2147483715" r:id="rId6"/>
    <p:sldLayoutId id="2147483719" r:id="rId7"/>
    <p:sldLayoutId id="2147483720" r:id="rId8"/>
    <p:sldLayoutId id="2147483721" r:id="rId9"/>
    <p:sldLayoutId id="2147483716" r:id="rId10"/>
    <p:sldLayoutId id="2147483722" r:id="rId11"/>
  </p:sldLayoutIdLst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95" name="Picture 4" descr="&amp;Pcy;&amp;rcy;&amp;icy;&amp;khcy;&amp;ocy;&amp;dcy; &amp;vcy;&amp;ocy; &amp;icy;&amp;mcy;&amp;yacy; &amp;scy;&amp;vcy;&amp;yacy;&amp;tcy;&amp;icy;&amp;tcy;&amp;iecy;&amp;lcy;&amp;yacy; &amp;Ncy;&amp;icy;&amp;kcy;&amp;ocy;&amp;lcy;&amp;acy;&amp;yacy; &amp;rcy;.&amp;pcy;. &amp;Dcy;&amp;acy;&amp;lcy;&amp;softcy;&amp;ncy;&amp;iecy;&amp;iecy; &amp;Kcy;&amp;ocy;&amp;ncy;&amp;scy;&amp;tcy;&amp;acy;&amp;ncy;&amp;tcy;&amp;icy;&amp;ncy;&amp;ocy;&amp;vcy;&amp;ocy;. - &amp;Vcy; &amp;Ncy;&amp;icy;&amp;zhcy;&amp;iecy;&amp;gcy;&amp;ocy;&amp;rcy;&amp;ocy;&amp;dcy;&amp;scy;&amp;kcy;&amp;ocy;&amp;mcy; &amp;icy;&amp;ncy;&amp;scy;&amp;tcy;&amp;icy;&amp;tcy;&amp;ucy;&amp;tcy;&amp;iecy; &amp;rcy;&amp;acy;&amp;zcy;&amp;vcy;&amp;icy;&amp;tcy;&amp;icy;&amp;yacy; &amp;ocy;&amp;bcy;&amp;rcy;&amp;acy;&amp;zcy;&amp;ocy;&amp;vcy;&amp;acy;&amp;ncy;&amp;icy;&amp;yacy; &amp;pcy;&amp;rcy;&amp;ocy;&amp;shcy;&amp;lcy;&amp;acy; &amp;iecy;&amp;pcy;&amp;acy;&amp;rcy;&amp;khcy;&amp;icy;&amp;acy;&amp;lcy;&amp;softcy;&amp;ncy;&amp;a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617663" y="1022350"/>
            <a:ext cx="10056812" cy="20034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Нормативные основания проектирования и реализации основных образовательных программ основного общего образования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271463" y="6442075"/>
            <a:ext cx="11682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3" y="179388"/>
            <a:ext cx="10058400" cy="14509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Федеральный закон РФ "Об образовании 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в Российской Федерации" № 273-ФЗ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1. Определение образовательной программы и примерной основной образовательной программы. </a:t>
            </a:r>
            <a:r>
              <a:rPr lang="ru-RU" altLang="ru-RU" b="1" u="sng" smtClean="0"/>
              <a:t>Статья 2 (п.9, 10)</a:t>
            </a:r>
          </a:p>
          <a:p>
            <a:pPr eaLnBrk="1" hangingPunct="1"/>
            <a:r>
              <a:rPr lang="ru-RU" altLang="ru-RU" b="1" smtClean="0"/>
              <a:t>2. Назначение образовательных программ, виды образовательных программ, порядок разработки образовательных программ. </a:t>
            </a:r>
            <a:r>
              <a:rPr lang="ru-RU" altLang="ru-RU" b="1" u="sng" smtClean="0"/>
              <a:t>Статья 12. </a:t>
            </a:r>
            <a:r>
              <a:rPr lang="ru-RU" altLang="ru-RU" b="1" smtClean="0"/>
              <a:t>Образовательные программы</a:t>
            </a:r>
          </a:p>
          <a:p>
            <a:pPr eaLnBrk="1" hangingPunct="1"/>
            <a:r>
              <a:rPr lang="ru-RU" altLang="ru-RU" b="1" smtClean="0"/>
              <a:t>3. Общие требования к реализации образовательных программ. </a:t>
            </a:r>
            <a:r>
              <a:rPr lang="ru-RU" altLang="ru-RU" b="1" u="sng" smtClean="0"/>
              <a:t>Статья 13. </a:t>
            </a:r>
          </a:p>
          <a:p>
            <a:pPr eaLnBrk="1" hangingPunct="1"/>
            <a:r>
              <a:rPr lang="ru-RU" altLang="ru-RU" b="1" smtClean="0"/>
              <a:t>4. Сетевая форма реализации образовательных программ. </a:t>
            </a:r>
            <a:r>
              <a:rPr lang="ru-RU" altLang="ru-RU" b="1" u="sng" smtClean="0"/>
              <a:t>Статья 15. </a:t>
            </a:r>
          </a:p>
          <a:p>
            <a:pPr eaLnBrk="1" hangingPunct="1"/>
            <a:r>
              <a:rPr lang="ru-RU" altLang="ru-RU" b="1" smtClean="0"/>
              <a:t>5. Реализация образовательных программ с применением электронного обучения и дистанционных образовательных технологий. </a:t>
            </a:r>
            <a:r>
              <a:rPr lang="ru-RU" altLang="ru-RU" b="1" u="sng" smtClean="0"/>
              <a:t>Статья 16. </a:t>
            </a:r>
          </a:p>
          <a:p>
            <a:pPr eaLnBrk="1" hangingPunct="1"/>
            <a:r>
              <a:rPr lang="ru-RU" altLang="ru-RU" b="1" smtClean="0"/>
              <a:t>6. Виды образовательных программ, реализуемые образовательными организациями разных типов. </a:t>
            </a:r>
            <a:r>
              <a:rPr lang="ru-RU" altLang="ru-RU" b="1" u="sng" smtClean="0"/>
              <a:t>Статья 23. </a:t>
            </a:r>
            <a:r>
              <a:rPr lang="ru-RU" altLang="ru-RU" b="1" smtClean="0"/>
              <a:t>Типы образовательных организаций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Федеральный </a:t>
            </a:r>
            <a:r>
              <a:rPr lang="ru-RU" sz="2400" b="1" dirty="0">
                <a:solidFill>
                  <a:srgbClr val="C00000"/>
                </a:solidFill>
              </a:rPr>
              <a:t>государственный образовательный стандарт </a:t>
            </a:r>
            <a:r>
              <a:rPr lang="ru-RU" sz="2400" b="1" dirty="0" smtClean="0">
                <a:solidFill>
                  <a:srgbClr val="C00000"/>
                </a:solidFill>
              </a:rPr>
              <a:t>основного </a:t>
            </a:r>
            <a:r>
              <a:rPr lang="ru-RU" sz="2400" b="1" dirty="0">
                <a:solidFill>
                  <a:srgbClr val="C00000"/>
                </a:solidFill>
              </a:rPr>
              <a:t>общего образования (приказ </a:t>
            </a:r>
            <a:r>
              <a:rPr lang="ru-RU" sz="2400" b="1" dirty="0" err="1">
                <a:solidFill>
                  <a:srgbClr val="C00000"/>
                </a:solidFill>
              </a:rPr>
              <a:t>Минобрнауки</a:t>
            </a:r>
            <a:r>
              <a:rPr lang="ru-RU" sz="2400" b="1" dirty="0">
                <a:solidFill>
                  <a:srgbClr val="C00000"/>
                </a:solidFill>
              </a:rPr>
              <a:t> РФ от 17 декабря 2010 г. №1897 «Об утверждении федерального государственного образовательного стандарта основного общего образования</a:t>
            </a:r>
            <a:r>
              <a:rPr lang="ru-RU" sz="2400" b="1" dirty="0" smtClean="0">
                <a:solidFill>
                  <a:srgbClr val="C00000"/>
                </a:solidFill>
              </a:rPr>
              <a:t>»)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925" y="1846263"/>
            <a:ext cx="11755438" cy="4316412"/>
          </a:xfrm>
        </p:spPr>
        <p:txBody>
          <a:bodyPr rtlCol="0">
            <a:normAutofit fontScale="92500" lnSpcReduction="10000"/>
          </a:bodyPr>
          <a:lstStyle/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ФГОС ООО представляет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собой </a:t>
            </a:r>
            <a:r>
              <a:rPr lang="ru-RU" sz="1600" b="1" dirty="0">
                <a:solidFill>
                  <a:srgbClr val="C00000"/>
                </a:solidFill>
              </a:rPr>
              <a:t>совокупность требований, обязательных при реализации основной образовательной программы основного общего образования </a:t>
            </a:r>
            <a:r>
              <a:rPr lang="ru-RU" sz="1600" b="1" dirty="0" smtClean="0">
                <a:solidFill>
                  <a:srgbClr val="C00000"/>
                </a:solidFill>
              </a:rPr>
              <a:t>(ООП ООО)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образовательными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учреждениями, имеющими государственную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аккредитацию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Стандарт должен быть положен  </a:t>
            </a:r>
            <a:r>
              <a:rPr lang="ru-RU" sz="1600" b="1" dirty="0">
                <a:solidFill>
                  <a:srgbClr val="C00000"/>
                </a:solidFill>
              </a:rPr>
              <a:t>в основу </a:t>
            </a:r>
            <a:r>
              <a:rPr lang="ru-RU" sz="1600" b="1" dirty="0" smtClean="0">
                <a:solidFill>
                  <a:srgbClr val="C00000"/>
                </a:solidFill>
              </a:rPr>
              <a:t>деятельности работников </a:t>
            </a:r>
            <a:r>
              <a:rPr lang="ru-RU" sz="1600" b="1" dirty="0">
                <a:solidFill>
                  <a:srgbClr val="C00000"/>
                </a:solidFill>
              </a:rPr>
              <a:t>образования, разрабатывающих </a:t>
            </a:r>
            <a:r>
              <a:rPr lang="ru-RU" sz="1600" b="1" dirty="0" smtClean="0">
                <a:solidFill>
                  <a:srgbClr val="C00000"/>
                </a:solidFill>
              </a:rPr>
              <a:t>ООП ООО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учетом особенностей развития региона Российской Федерации, образовательного учреждения, запросов участников образовательного процесса; </a:t>
            </a:r>
            <a:r>
              <a:rPr lang="ru-RU" sz="1600" b="1" dirty="0">
                <a:solidFill>
                  <a:srgbClr val="C00000"/>
                </a:solidFill>
              </a:rPr>
              <a:t>руководителей образовательных учреждений, их заместителей, отвечающих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в пределах своей компетенции </a:t>
            </a:r>
            <a:r>
              <a:rPr lang="ru-RU" sz="1600" b="1" dirty="0">
                <a:solidFill>
                  <a:srgbClr val="C00000"/>
                </a:solidFill>
              </a:rPr>
              <a:t>за качество реализации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ООП ООО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ООП ООО определяет </a:t>
            </a:r>
            <a:r>
              <a:rPr lang="ru-RU" sz="1600" b="1" dirty="0">
                <a:solidFill>
                  <a:srgbClr val="C00000"/>
                </a:solidFill>
              </a:rPr>
              <a:t>цели, задачи, планируемые результаты, содержание и организацию образовательного процесса на ступени основного общего образования и направлена на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формирование общей культуры, духовно-нравственное, гражданское, социальное, личностное и интеллектуальное развитие обучающихся, их саморазвитие и самосовершенствование, обеспечивающие социальную успешность, развитие творческих, физических способностей, сохранение и укрепление здоровья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обучающихся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ООП ОО </a:t>
            </a:r>
            <a:r>
              <a:rPr lang="ru-RU" sz="1600" b="1" dirty="0">
                <a:solidFill>
                  <a:srgbClr val="C00000"/>
                </a:solidFill>
              </a:rPr>
              <a:t>реализуется образовательным учреждением через урочную и внеурочную деятельность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соблюдением требований государственных санитарно-эпидемиологических правил и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нормативов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ООП ООО должна </a:t>
            </a:r>
            <a:r>
              <a:rPr lang="ru-RU" sz="1600" b="1" dirty="0">
                <a:solidFill>
                  <a:srgbClr val="C00000"/>
                </a:solidFill>
              </a:rPr>
              <a:t>содержать три раздела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целевой, содержательный и организационный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ООП ООО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образовательном учреждении, имеющем государственную аккредитацию, </a:t>
            </a:r>
            <a:r>
              <a:rPr lang="ru-RU" sz="1600" b="1" dirty="0">
                <a:solidFill>
                  <a:srgbClr val="C00000"/>
                </a:solidFill>
              </a:rPr>
              <a:t>разрабатывается на основе примерной основной образовательной программы основного общего </a:t>
            </a:r>
            <a:r>
              <a:rPr lang="ru-RU" sz="1600" b="1" dirty="0" smtClean="0">
                <a:solidFill>
                  <a:srgbClr val="C00000"/>
                </a:solidFill>
              </a:rPr>
              <a:t>образования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ООП ООО содержит </a:t>
            </a:r>
            <a:r>
              <a:rPr lang="ru-RU" sz="1600" b="1" dirty="0">
                <a:solidFill>
                  <a:srgbClr val="C00000"/>
                </a:solidFill>
              </a:rPr>
              <a:t>обязательную часть и часть, формируемую участниками образовательного процесса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представленных во всех трех разделах основной образовательной программы: целевом, содержательном и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организационном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Разработанная образовательным учреждением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ООП ООО </a:t>
            </a:r>
            <a:r>
              <a:rPr lang="ru-RU" sz="1600" b="1" dirty="0">
                <a:solidFill>
                  <a:srgbClr val="C00000"/>
                </a:solidFill>
              </a:rPr>
              <a:t>должна обеспечивать достижение обучающимися результатов освоения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ООП ООО </a:t>
            </a:r>
            <a:r>
              <a:rPr lang="ru-RU" sz="1600" b="1" dirty="0">
                <a:solidFill>
                  <a:srgbClr val="C00000"/>
                </a:solidFill>
              </a:rPr>
              <a:t>в соответствии с требованиями, установленными Стандартом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Реализация ООП ООО осуществляется </a:t>
            </a:r>
            <a:r>
              <a:rPr lang="ru-RU" sz="1600" b="1" dirty="0">
                <a:solidFill>
                  <a:srgbClr val="C00000"/>
                </a:solidFill>
              </a:rPr>
              <a:t>самим образовательным </a:t>
            </a:r>
            <a:r>
              <a:rPr lang="ru-RU" sz="1600" b="1" dirty="0" smtClean="0">
                <a:solidFill>
                  <a:srgbClr val="C00000"/>
                </a:solidFill>
              </a:rPr>
              <a:t>учреждением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Разработка и утверждение образовательным учреждением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ООП ООО </a:t>
            </a:r>
            <a:r>
              <a:rPr lang="ru-RU" sz="1600" b="1" dirty="0">
                <a:solidFill>
                  <a:srgbClr val="C00000"/>
                </a:solidFill>
              </a:rPr>
              <a:t>осуществляются самостоятельно с привлечением органов самоуправления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образовательного учреждения, обеспечивающих государственно-общественный характер управления образовательным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учреждением</a:t>
            </a:r>
          </a:p>
          <a:p>
            <a:pPr marL="91440" indent="-91440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ООП ООО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должна </a:t>
            </a:r>
            <a:r>
              <a:rPr lang="ru-RU" sz="1600" b="1" dirty="0">
                <a:solidFill>
                  <a:srgbClr val="C00000"/>
                </a:solidFill>
              </a:rPr>
              <a:t>соответствовать типу и виду образовательного учреждения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быть преемственной по отношению к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ООП НОО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963" y="287338"/>
            <a:ext cx="10058400" cy="1154112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подготовки работников образования к проектированию ОП ООО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smtClean="0"/>
              <a:t>Организации, осуществляющие образовательную деятельность по имеющим государственную аккредитацию образовательным программам (за исключением образовательных программ высшего образования, реализуемых на основе образовательных стандартов, утвержденных образовательными организациями высшего образования самостоятельно), </a:t>
            </a:r>
            <a:r>
              <a:rPr lang="ru-RU" altLang="ru-RU" sz="2400" b="1" i="1" smtClean="0">
                <a:solidFill>
                  <a:srgbClr val="660033"/>
                </a:solidFill>
              </a:rPr>
              <a:t>разрабатывают образовательные программы в соответствии с федеральными государственными образовательными стандартами и с учетом соответствующих примерных основных образовательных программ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 smtClean="0">
                <a:solidFill>
                  <a:srgbClr val="660033"/>
                </a:solidFill>
              </a:rPr>
              <a:t>Закон 273 – ФЗ «Об образовании в РФ» ст. 12, п.7</a:t>
            </a:r>
            <a:endParaRPr lang="ru-RU" sz="2400" smtClean="0"/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2684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Зоны ответственности школы в разработке системы оценки качества освоения образовательной программы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61535" y="1746422"/>
          <a:ext cx="9621795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2684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rgbClr val="C00000"/>
                </a:solidFill>
              </a:rPr>
              <a:t>Зоны ответственности школы в разработке программы развития универсальных учебных действий</a:t>
            </a:r>
          </a:p>
        </p:txBody>
      </p:sp>
      <p:graphicFrame>
        <p:nvGraphicFramePr>
          <p:cNvPr id="5" name="Схема 4"/>
          <p:cNvGraphicFramePr/>
          <p:nvPr/>
        </p:nvGraphicFramePr>
        <p:xfrm>
          <a:off x="1523999" y="1412775"/>
          <a:ext cx="9201665" cy="4922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595438" y="74613"/>
            <a:ext cx="9144000" cy="7985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Зоны ответственности школы в разработке содержательной компоненты учебного плана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31913" y="1195388"/>
            <a:ext cx="4125912" cy="496887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Calibri" pitchFamily="34" charset="0"/>
              <a:buNone/>
              <a:defRPr/>
            </a:pPr>
            <a:r>
              <a:rPr lang="ru-RU" b="1" dirty="0"/>
              <a:t>Рабочие программы учебных предметов, курсов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/>
              <a:t>Пояснительная записка – конкретизация общих целей ООП  применительно к данному курсу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/>
              <a:t>Общая характеристика учебного предмета, курса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/>
              <a:t>Описание места учебного предмета, курса в учебном плане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>
                <a:solidFill>
                  <a:srgbClr val="660033"/>
                </a:solidFill>
              </a:rPr>
              <a:t>Личностные</a:t>
            </a:r>
            <a:r>
              <a:rPr lang="ru-RU" sz="1800" b="1" dirty="0"/>
              <a:t>, предметные и </a:t>
            </a:r>
            <a:r>
              <a:rPr lang="ru-RU" sz="1800" b="1" dirty="0" err="1">
                <a:solidFill>
                  <a:srgbClr val="660033"/>
                </a:solidFill>
              </a:rPr>
              <a:t>метапредметные</a:t>
            </a:r>
            <a:r>
              <a:rPr lang="ru-RU" sz="1800" b="1" dirty="0"/>
              <a:t> результаты освоения учебного предмета, курса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/>
              <a:t>Содержание учебного предмета, курса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>
                <a:solidFill>
                  <a:srgbClr val="C00000"/>
                </a:solidFill>
              </a:rPr>
              <a:t>Тематическое планирование с указанием видов учебной деятельности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Calibri" pitchFamily="34" charset="0"/>
              <a:buBlip>
                <a:blip r:embed="rId2"/>
              </a:buBlip>
              <a:defRPr/>
            </a:pPr>
            <a:r>
              <a:rPr lang="ru-RU" sz="1800" b="1" dirty="0">
                <a:solidFill>
                  <a:srgbClr val="C00000"/>
                </a:solidFill>
              </a:rPr>
              <a:t>Описание </a:t>
            </a:r>
            <a:r>
              <a:rPr lang="ru-RU" sz="1800" b="1" dirty="0" err="1">
                <a:solidFill>
                  <a:srgbClr val="C00000"/>
                </a:solidFill>
              </a:rPr>
              <a:t>учебно</a:t>
            </a:r>
            <a:r>
              <a:rPr lang="ru-RU" sz="1800" b="1" dirty="0">
                <a:solidFill>
                  <a:srgbClr val="C00000"/>
                </a:solidFill>
              </a:rPr>
              <a:t> – методического и материально – технического обеспечения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6167438" y="1046163"/>
            <a:ext cx="4176712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defRPr/>
            </a:pPr>
            <a:r>
              <a:rPr lang="ru-RU" sz="2000" b="1" dirty="0">
                <a:solidFill>
                  <a:srgbClr val="660033"/>
                </a:solidFill>
                <a:latin typeface="+mn-lt"/>
              </a:rPr>
              <a:t>Рабочие программы курсов внеурочной деятельности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Пояснительная записка – конкретизация общих целей ООП  применительно к данному курсу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Общая характеристика курса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Личностные и </a:t>
            </a:r>
            <a:r>
              <a:rPr lang="ru-RU" sz="2000" b="1" dirty="0" err="1">
                <a:solidFill>
                  <a:srgbClr val="C00000"/>
                </a:solidFill>
                <a:latin typeface="+mn-lt"/>
              </a:rPr>
              <a:t>метапредметные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 результаты освоения  курса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Содержание курса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Тематическое планирование с указанием видов внеурочной деятельности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Blip>
                <a:blip r:embed="rId2"/>
              </a:buBlip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Описание </a:t>
            </a:r>
            <a:r>
              <a:rPr lang="ru-RU" sz="2000" b="1" dirty="0" err="1">
                <a:solidFill>
                  <a:srgbClr val="C00000"/>
                </a:solidFill>
                <a:latin typeface="+mn-lt"/>
              </a:rPr>
              <a:t>учебно</a:t>
            </a:r>
            <a:r>
              <a:rPr lang="ru-RU" sz="2000" b="1" dirty="0">
                <a:solidFill>
                  <a:srgbClr val="C00000"/>
                </a:solidFill>
                <a:latin typeface="+mn-lt"/>
              </a:rPr>
              <a:t> – методического и материально – технического обеспечения</a:t>
            </a: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24000" y="165100"/>
            <a:ext cx="9144000" cy="10525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Зоны ответственности школы в разработке программы воспитания и социализации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1524000" y="1854200"/>
            <a:ext cx="8893175" cy="452755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None/>
            </a:pPr>
            <a:r>
              <a:rPr lang="ru-RU" sz="1800" b="1" smtClean="0"/>
              <a:t>В соответствии со спецификой образовательной организации, запросами участников образовательных  отношений определяются: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Blip>
                <a:blip r:embed="rId2"/>
              </a:buBlip>
            </a:pPr>
            <a:r>
              <a:rPr lang="ru-RU" sz="1800" b="1" smtClean="0"/>
              <a:t>содержание, виды деятельности и формы занятий по духовно-нравственному развитию, воспитанию и социализации, профессиональной ориентации обучающихся, здоровьесберегающей деятельности и формированию экологической культуры обучающихся;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Blip>
                <a:blip r:embed="rId2"/>
              </a:buBlip>
            </a:pPr>
            <a:r>
              <a:rPr lang="ru-RU" sz="1800" b="1" smtClean="0"/>
              <a:t>механизм организации профессио-нальной ориентации обучающихся основной школы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Blip>
                <a:blip r:embed="rId2"/>
              </a:buBlip>
            </a:pPr>
            <a:r>
              <a:rPr lang="ru-RU" sz="1800" b="1" smtClean="0"/>
              <a:t>этапы деятельности по воспитанию и социализации и направления и формы социального партнерства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Blip>
                <a:blip r:embed="rId2"/>
              </a:buBlip>
            </a:pPr>
            <a:r>
              <a:rPr lang="ru-RU" sz="1800" b="1" smtClean="0"/>
              <a:t>модель организации и содержании работы школы по формированию экологически целесообразного, здорового и безопасного образа жизни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Blip>
                <a:blip r:embed="rId2"/>
              </a:buBlip>
            </a:pPr>
            <a:r>
              <a:rPr lang="ru-RU" sz="1800" b="1" smtClean="0"/>
              <a:t>критерии, показатели эффективности деятельности образовательной организации в части духовно-нравственного развития, воспитания и социализации обучающихся, формирования здорового и безопасного образа жизни и экологической культуры обучающихся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Blip>
                <a:blip r:embed="rId2"/>
              </a:buBlip>
            </a:pPr>
            <a:r>
              <a:rPr lang="ru-RU" sz="1800" b="1" smtClean="0"/>
              <a:t>методика и инструментарий мониторинга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None/>
            </a:pPr>
            <a:endParaRPr lang="ru-RU" b="1" smtClean="0"/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None/>
            </a:pPr>
            <a:endParaRPr lang="ru-RU" b="1" smtClean="0"/>
          </a:p>
          <a:p>
            <a:pPr marL="0" indent="0" algn="just" eaLnBrk="1" hangingPunct="1">
              <a:spcBef>
                <a:spcPct val="0"/>
              </a:spcBef>
              <a:spcAft>
                <a:spcPct val="0"/>
              </a:spcAft>
              <a:buFont typeface="Calibri" pitchFamily="34" charset="0"/>
              <a:buNone/>
            </a:pPr>
            <a:endParaRPr lang="ru-RU" b="1" smtClean="0"/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2684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условий реализации образовательной программы – зона ответственности школы по введению ФГОС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1774825" y="1836738"/>
            <a:ext cx="8893175" cy="4400550"/>
          </a:xfrm>
        </p:spPr>
        <p:txBody>
          <a:bodyPr/>
          <a:lstStyle/>
          <a:p>
            <a:pPr marL="0" indent="0" eaLnBrk="1" hangingPunct="1">
              <a:buFont typeface="Calibri" pitchFamily="34" charset="0"/>
              <a:buBlip>
                <a:blip r:embed="rId2"/>
              </a:buBlip>
            </a:pPr>
            <a:r>
              <a:rPr lang="ru-RU" altLang="ru-RU" sz="2200" b="1" smtClean="0"/>
              <a:t>описание имеющихся условий: кадровых, психолого-педагогических, финансовых, материально-технических, информационно-методических;</a:t>
            </a:r>
          </a:p>
          <a:p>
            <a:pPr marL="0" indent="0" eaLnBrk="1" hangingPunct="1">
              <a:buFont typeface="Calibri" pitchFamily="34" charset="0"/>
              <a:buBlip>
                <a:blip r:embed="rId2"/>
              </a:buBlip>
            </a:pPr>
            <a:r>
              <a:rPr lang="ru-RU" altLang="ru-RU" sz="2200" b="1" smtClean="0"/>
              <a:t>обоснование необходимых изменений в имеющихся условиях в соответствие с приоритетами образовательной программы основного общего образования организации, осуществляющей образовательную деятельность;</a:t>
            </a:r>
          </a:p>
          <a:p>
            <a:pPr marL="0" indent="0" eaLnBrk="1" hangingPunct="1">
              <a:buFont typeface="Calibri" pitchFamily="34" charset="0"/>
              <a:buBlip>
                <a:blip r:embed="rId2"/>
              </a:buBlip>
            </a:pPr>
            <a:r>
              <a:rPr lang="ru-RU" altLang="ru-RU" sz="2200" b="1" smtClean="0"/>
              <a:t>механизмы достижения целевых ориентиров в системе условий;</a:t>
            </a:r>
          </a:p>
          <a:p>
            <a:pPr marL="0" indent="0" eaLnBrk="1" hangingPunct="1">
              <a:buFont typeface="Calibri" pitchFamily="34" charset="0"/>
              <a:buBlip>
                <a:blip r:embed="rId2"/>
              </a:buBlip>
            </a:pPr>
            <a:r>
              <a:rPr lang="ru-RU" altLang="ru-RU" sz="2200" b="1" smtClean="0"/>
              <a:t>сетевой график (дорожная карта) по формированию необходимой системы условий;</a:t>
            </a:r>
          </a:p>
          <a:p>
            <a:pPr marL="0" indent="0" eaLnBrk="1" hangingPunct="1">
              <a:buFont typeface="Calibri" pitchFamily="34" charset="0"/>
              <a:buBlip>
                <a:blip r:embed="rId2"/>
              </a:buBlip>
            </a:pPr>
            <a:r>
              <a:rPr lang="ru-RU" altLang="ru-RU" sz="2200" b="1" smtClean="0"/>
              <a:t>контроль состояния системы условий (мониторинг)</a:t>
            </a: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3590925" y="6424613"/>
            <a:ext cx="4237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/>
              <a:t>КАФЕДРА ПЕДАГОГИКИ И АНДРАГОГИКИ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148</TotalTime>
  <Words>964</Words>
  <Application>Microsoft Office PowerPoint</Application>
  <PresentationFormat>Произвольный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Ретро</vt:lpstr>
      <vt:lpstr>Слайд 1</vt:lpstr>
      <vt:lpstr>Федеральный закон РФ "Об образовании  в Российской Федерации" № 273-ФЗ</vt:lpstr>
      <vt:lpstr>Федеральный государственный образовательный стандарт основного общего образования (приказ Минобрнауки РФ от 17 декабря 2010 г. №1897 «Об утверждении федерального государственного образовательного стандарта основного общего образования»)</vt:lpstr>
      <vt:lpstr>Актуальность подготовки работников образования к проектированию ОП ООО</vt:lpstr>
      <vt:lpstr>Зоны ответственности школы в разработке системы оценки качества освоения образовательной программы</vt:lpstr>
      <vt:lpstr>Зоны ответственности школы в разработке программы развития универсальных учебных действий</vt:lpstr>
      <vt:lpstr>Зоны ответственности школы в разработке содержательной компоненты учебного плана  </vt:lpstr>
      <vt:lpstr>Зоны ответственности школы в разработке программы воспитания и социализации</vt:lpstr>
      <vt:lpstr>Система условий реализации образовательной программы – зона ответственности школы по введению ФГОС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Нормативные основания проектирования и реализации основных образовательных программ основного общего образования</dc:title>
  <dc:creator>1</dc:creator>
  <cp:lastModifiedBy>usern</cp:lastModifiedBy>
  <cp:revision>12</cp:revision>
  <dcterms:created xsi:type="dcterms:W3CDTF">2014-09-26T11:00:44Z</dcterms:created>
  <dcterms:modified xsi:type="dcterms:W3CDTF">2015-09-03T11:28:00Z</dcterms:modified>
</cp:coreProperties>
</file>